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2" r:id="rId2"/>
    <p:sldId id="257" r:id="rId3"/>
    <p:sldId id="258" r:id="rId4"/>
    <p:sldId id="263" r:id="rId5"/>
    <p:sldId id="261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9DAAAF-1B60-4254-B158-24A358DE0B7D}" type="datetimeFigureOut">
              <a:rPr lang="fr-CA" smtClean="0"/>
              <a:t>2015-06-25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254E33-7473-41E8-943C-039B1EF3AB28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entres.qc.ca/public/base-dunite-politiqu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centres.qc.ca/files/feministepourleplaisir_synthese_oct2012_v3.pdf" TargetMode="External"/><Relationship Id="rId4" Type="http://schemas.openxmlformats.org/officeDocument/2006/relationships/hyperlink" Target="http://www.rcentres.qc.ca/public/2011/08/feministe-pour-le-plaisi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entres.qc.ca/public/lintervention-feministe-pratiques-et-defi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entres.qc.ca/public/mettre-en-oeuvre-les-intelligences-citoyennes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rcentres.qc.ca/files/recette-pas-de-recette-v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entres.qc.ca/public/recettes-tannantes-a-mijoter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entres.qc.ca/files/trousse-de-formation-sur-la-gestion-f%C3%A9ministe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entres.qc.ca/public/vox-pop.html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entres.qc.ca/public/centres-de-femmes-du-quebec.html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n.qc.ca/web/condition-feminine/marche-mondiale-des-femm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entres.qc.ca/public/les-25-ans-de-lr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entres.qc.ca/files/trousse-representantes-regionales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centres.qc.ca/files/gps-201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40986"/>
            <a:ext cx="2737058" cy="31683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20940" cy="1335048"/>
          </a:xfrm>
        </p:spPr>
        <p:txBody>
          <a:bodyPr/>
          <a:lstStyle/>
          <a:p>
            <a:r>
              <a:rPr lang="fr-CA" sz="3600" b="1" dirty="0" smtClean="0">
                <a:solidFill>
                  <a:schemeClr val="accent3">
                    <a:lumMod val="75000"/>
                  </a:schemeClr>
                </a:solidFill>
              </a:rPr>
              <a:t>Les centres de femmes :</a:t>
            </a:r>
            <a:br>
              <a:rPr lang="fr-CA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CA" sz="3600" b="1" dirty="0" smtClean="0">
                <a:solidFill>
                  <a:schemeClr val="accent3">
                    <a:lumMod val="75000"/>
                  </a:schemeClr>
                </a:solidFill>
              </a:rPr>
              <a:t>Des solidarités à découvrir…</a:t>
            </a:r>
            <a:endParaRPr lang="fr-CA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965122"/>
            <a:ext cx="4541128" cy="720080"/>
          </a:xfrm>
        </p:spPr>
        <p:txBody>
          <a:bodyPr>
            <a:noAutofit/>
          </a:bodyPr>
          <a:lstStyle/>
          <a:p>
            <a:r>
              <a:rPr lang="fr-CA" sz="3200" cap="all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… PARTOUT AU QUÉBEC</a:t>
            </a:r>
            <a:endParaRPr lang="fr-CA" sz="3200" cap="all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20000" y="5233263"/>
            <a:ext cx="5328592" cy="15234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r-CA" sz="1100" dirty="0" smtClean="0"/>
              <a:t>Présentation préparée par </a:t>
            </a:r>
            <a:r>
              <a:rPr lang="fr-CA" sz="1100" dirty="0" err="1" smtClean="0"/>
              <a:t>Nesrine</a:t>
            </a:r>
            <a:r>
              <a:rPr lang="fr-CA" sz="1100" dirty="0" smtClean="0"/>
              <a:t> </a:t>
            </a:r>
            <a:r>
              <a:rPr lang="fr-CA" sz="1100" dirty="0" err="1" smtClean="0"/>
              <a:t>Bessaïh</a:t>
            </a:r>
            <a:r>
              <a:rPr lang="fr-CA" sz="1100" dirty="0" smtClean="0"/>
              <a:t> </a:t>
            </a:r>
          </a:p>
          <a:p>
            <a:pPr algn="r"/>
            <a:r>
              <a:rPr lang="fr-CA" sz="1100" dirty="0"/>
              <a:t>À</a:t>
            </a:r>
            <a:r>
              <a:rPr lang="fr-CA" sz="1100" dirty="0" smtClean="0"/>
              <a:t> partir des travaux du comité d’encadrement de la recherche </a:t>
            </a:r>
          </a:p>
          <a:p>
            <a:pPr algn="r"/>
            <a:r>
              <a:rPr lang="fr-CA" sz="1100" dirty="0" smtClean="0"/>
              <a:t>sur la participation des femmes dans les centres.</a:t>
            </a:r>
          </a:p>
          <a:p>
            <a:pPr algn="r"/>
            <a:r>
              <a:rPr lang="fr-CA" sz="1100" dirty="0" smtClean="0"/>
              <a:t>Avec l’appui de France </a:t>
            </a:r>
            <a:r>
              <a:rPr lang="fr-CA" sz="1100" dirty="0" err="1" smtClean="0"/>
              <a:t>Bourgault</a:t>
            </a:r>
            <a:r>
              <a:rPr lang="fr-CA" sz="1100" dirty="0" smtClean="0"/>
              <a:t> et Valérie </a:t>
            </a:r>
            <a:r>
              <a:rPr lang="fr-CA" sz="1100" dirty="0" err="1"/>
              <a:t>G</a:t>
            </a:r>
            <a:r>
              <a:rPr lang="fr-CA" sz="1100" dirty="0" err="1" smtClean="0"/>
              <a:t>ilker</a:t>
            </a:r>
            <a:r>
              <a:rPr lang="fr-CA" sz="1100" dirty="0" smtClean="0"/>
              <a:t> Létourneau (Permanence), </a:t>
            </a:r>
          </a:p>
          <a:p>
            <a:pPr algn="r"/>
            <a:r>
              <a:rPr lang="fr-CA" sz="1100" dirty="0" smtClean="0"/>
              <a:t>Annie Lessard (Centre de femmes L’Héritage), Fabienne Mathieu (La Marie Debout), Lyse Cloutier (TRCFMML).</a:t>
            </a:r>
          </a:p>
          <a:p>
            <a:pPr algn="r"/>
            <a:r>
              <a:rPr lang="fr-CA" sz="1100" dirty="0" smtClean="0"/>
              <a:t>Et des illustrations de Marie </a:t>
            </a:r>
            <a:r>
              <a:rPr lang="fr-CA" sz="1100" dirty="0" err="1" smtClean="0"/>
              <a:t>Dauverné</a:t>
            </a:r>
            <a:r>
              <a:rPr lang="fr-CA" sz="1100" dirty="0" smtClean="0"/>
              <a:t>.</a:t>
            </a:r>
          </a:p>
          <a:p>
            <a:pPr algn="r"/>
            <a:r>
              <a:rPr lang="fr-CA" sz="1100" dirty="0" smtClean="0"/>
              <a:t>L’R des centres de femmes du Québec - 2015</a:t>
            </a:r>
            <a:endParaRPr lang="fr-CA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601394"/>
            <a:ext cx="11931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/>
        </p:blipFill>
        <p:spPr>
          <a:xfrm>
            <a:off x="4572000" y="1967696"/>
            <a:ext cx="4252577" cy="27574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La Base d’unité politique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4608512" cy="2736304"/>
          </a:xfrm>
        </p:spPr>
        <p:txBody>
          <a:bodyPr>
            <a:normAutofit/>
          </a:bodyPr>
          <a:lstStyle/>
          <a:p>
            <a:pPr indent="0"/>
            <a:r>
              <a:rPr lang="fr-CA" sz="1800" b="0" dirty="0"/>
              <a:t>Les centres membres de L’R adhèrent à la même </a:t>
            </a:r>
            <a:r>
              <a:rPr lang="fr-CA" sz="1800" b="0" i="1" dirty="0"/>
              <a:t>Base d’unité politique </a:t>
            </a:r>
            <a:r>
              <a:rPr lang="fr-CA" sz="1800" b="0" dirty="0"/>
              <a:t>(BUP). </a:t>
            </a:r>
            <a:endParaRPr lang="fr-CA" sz="1800" b="0" dirty="0" smtClean="0"/>
          </a:p>
          <a:p>
            <a:pPr indent="0"/>
            <a:r>
              <a:rPr lang="fr-CA" sz="1800" b="0" dirty="0" smtClean="0"/>
              <a:t>Ils </a:t>
            </a:r>
            <a:r>
              <a:rPr lang="fr-CA" sz="1800" b="0" dirty="0"/>
              <a:t>sont d’accords et veulent mettre en application </a:t>
            </a:r>
            <a:r>
              <a:rPr lang="fr-CA" sz="1800" b="0" dirty="0" smtClean="0"/>
              <a:t>la BUP. Elle contient 3 parties :</a:t>
            </a:r>
            <a:endParaRPr lang="fr-CA" sz="1800" b="0" dirty="0"/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b="0" dirty="0"/>
              <a:t>L’orientation </a:t>
            </a:r>
            <a:r>
              <a:rPr lang="fr-CA" sz="1800" b="0" dirty="0" smtClean="0"/>
              <a:t>féministe, l’approche globale et l’éducation populaire</a:t>
            </a:r>
            <a:endParaRPr lang="fr-CA" sz="1800" b="0" dirty="0"/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b="0" dirty="0"/>
              <a:t>Les mandats des centres de femmes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b="0" dirty="0" smtClean="0"/>
              <a:t>La vie associative</a:t>
            </a:r>
            <a:endParaRPr lang="fr-CA" sz="18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20000" y="5760000"/>
            <a:ext cx="5476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La </a:t>
            </a:r>
            <a:r>
              <a:rPr lang="fr-CA" sz="1400" i="1" dirty="0" smtClean="0"/>
              <a:t>Base d’unité politique</a:t>
            </a:r>
            <a:r>
              <a:rPr lang="fr-CA" sz="1400" dirty="0" smtClean="0"/>
              <a:t> des centres de femmes </a:t>
            </a:r>
            <a:r>
              <a:rPr lang="fr-CA" sz="1400" dirty="0"/>
              <a:t>est disponible sur le site de L’R : </a:t>
            </a:r>
            <a:r>
              <a:rPr lang="fr-CA" sz="1400" dirty="0">
                <a:hlinkClick r:id="rId4"/>
              </a:rPr>
              <a:t>http://</a:t>
            </a:r>
            <a:r>
              <a:rPr lang="fr-CA" sz="1400" dirty="0" smtClean="0">
                <a:hlinkClick r:id="rId4"/>
              </a:rPr>
              <a:t>www.rcentres.qc.ca/public/base-dunite-politique.html</a:t>
            </a:r>
            <a:r>
              <a:rPr lang="fr-CA" sz="1400" dirty="0" smtClean="0"/>
              <a:t> 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9894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3"/>
          <a:stretch/>
        </p:blipFill>
        <p:spPr>
          <a:xfrm>
            <a:off x="5292080" y="1196752"/>
            <a:ext cx="3641687" cy="3392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2600" b="1" dirty="0" smtClean="0">
                <a:solidFill>
                  <a:schemeClr val="accent3">
                    <a:lumMod val="75000"/>
                  </a:schemeClr>
                </a:solidFill>
              </a:rPr>
              <a:t>L’orientation féministe</a:t>
            </a:r>
            <a:endParaRPr lang="fr-CA" sz="2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5189200" cy="4011897"/>
          </a:xfrm>
        </p:spPr>
        <p:txBody>
          <a:bodyPr>
            <a:normAutofit fontScale="92500" lnSpcReduction="10000"/>
          </a:bodyPr>
          <a:lstStyle/>
          <a:p>
            <a:pPr marL="0" indent="0"/>
            <a:r>
              <a:rPr lang="fr-CA" sz="1800" b="0" dirty="0" smtClean="0"/>
              <a:t>Dans les centres, on considère que </a:t>
            </a:r>
            <a:r>
              <a:rPr lang="fr-CA" sz="1800" dirty="0" smtClean="0"/>
              <a:t>« Chaque femme est la meilleure juge pour elle-même! »</a:t>
            </a:r>
            <a:r>
              <a:rPr lang="fr-CA" sz="1800" b="0" dirty="0" smtClean="0"/>
              <a:t> Cela veut dire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 smtClean="0"/>
              <a:t>Avoir confiance dans le potentiel des femmes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 smtClean="0"/>
              <a:t>Valoriser leurs connaissances et leurs expériences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 smtClean="0"/>
              <a:t>Respecter leur cheminement et leurs choix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 smtClean="0"/>
              <a:t>Favoriser l’autonomie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 smtClean="0"/>
              <a:t>Développer des rapports les plus égalitaires possible entre les travailleuses et les participantes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 smtClean="0"/>
              <a:t>Favoriser une prise de conscience des stéréotypes sexistes et des causes sociales des problèmes rencontrés individuellement par les femmes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/>
              <a:t>Favoriser l’entraide et le soutien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sz="1800" b="0" dirty="0" smtClean="0"/>
              <a:t>Rechercher des solutions collectives</a:t>
            </a:r>
            <a:endParaRPr lang="fr-CA" sz="18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91880" y="5445224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en savoir plus sur le féminisme dans les centres de femmes</a:t>
            </a:r>
            <a:r>
              <a:rPr lang="fr-CA" sz="1400" dirty="0"/>
              <a:t>, </a:t>
            </a:r>
            <a:r>
              <a:rPr lang="fr-CA" sz="1400" dirty="0" smtClean="0"/>
              <a:t>regardez la vidéo : </a:t>
            </a:r>
            <a:r>
              <a:rPr lang="fr-CA" sz="1400" i="1" dirty="0" smtClean="0"/>
              <a:t>Féministe pour le </a:t>
            </a:r>
            <a:r>
              <a:rPr lang="fr-CA" sz="1400" i="1" dirty="0"/>
              <a:t>plaisir : </a:t>
            </a:r>
            <a:r>
              <a:rPr lang="fr-CA" sz="1400" i="1" dirty="0">
                <a:hlinkClick r:id="rId4"/>
              </a:rPr>
              <a:t>http://</a:t>
            </a:r>
            <a:r>
              <a:rPr lang="fr-CA" sz="1400" i="1" dirty="0" smtClean="0">
                <a:hlinkClick r:id="rId4"/>
              </a:rPr>
              <a:t>www.rcentres.qc.ca/public/2011/08/feministe-pour-le-plaisir.html</a:t>
            </a:r>
            <a:r>
              <a:rPr lang="fr-CA" sz="1400" i="1" dirty="0" smtClean="0"/>
              <a:t> </a:t>
            </a:r>
            <a:r>
              <a:rPr lang="fr-CA" sz="1400" dirty="0" smtClean="0"/>
              <a:t>ou le rapport du même nom </a:t>
            </a:r>
            <a:r>
              <a:rPr lang="fr-CA" sz="1400" dirty="0" smtClean="0">
                <a:hlinkClick r:id="rId5"/>
              </a:rPr>
              <a:t>http</a:t>
            </a:r>
            <a:r>
              <a:rPr lang="fr-CA" sz="1400" dirty="0">
                <a:hlinkClick r:id="rId5"/>
              </a:rPr>
              <a:t>://</a:t>
            </a:r>
            <a:r>
              <a:rPr lang="fr-CA" sz="1400" dirty="0" smtClean="0">
                <a:hlinkClick r:id="rId5"/>
              </a:rPr>
              <a:t>www.rcentres.qc.ca/files/feministepourleplaisir_synthese_oct2012_v3.pdf</a:t>
            </a:r>
            <a:r>
              <a:rPr lang="fr-CA" sz="1400" dirty="0" smtClean="0"/>
              <a:t> 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41007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5092649" cy="363177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L’approche globale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55976" y="1196752"/>
            <a:ext cx="4464496" cy="3579849"/>
          </a:xfrm>
        </p:spPr>
        <p:txBody>
          <a:bodyPr>
            <a:normAutofit lnSpcReduction="10000"/>
          </a:bodyPr>
          <a:lstStyle/>
          <a:p>
            <a:pPr indent="0"/>
            <a:r>
              <a:rPr lang="fr-CA" sz="1800" b="0" dirty="0"/>
              <a:t>Une femme qui fréquente un centre est vue comme une personne à part entière et pas seulement à partir de ses problèmes.</a:t>
            </a:r>
          </a:p>
          <a:p>
            <a:pPr indent="0"/>
            <a:r>
              <a:rPr lang="fr-CA" sz="1800" b="0" dirty="0"/>
              <a:t>Dans les centres, on tient  compte de </a:t>
            </a:r>
            <a:r>
              <a:rPr lang="fr-CA" sz="1800" dirty="0"/>
              <a:t>toutes les facettes de la vie</a:t>
            </a:r>
            <a:r>
              <a:rPr lang="fr-CA" sz="1800" b="0" dirty="0"/>
              <a:t> des femmes (histoire personnelle, conditions de vie, besoins, forces, capacités, ressources, relations, etc.).</a:t>
            </a:r>
          </a:p>
          <a:p>
            <a:pPr indent="0"/>
            <a:r>
              <a:rPr lang="fr-CA" sz="1800" b="0" dirty="0"/>
              <a:t>On considère que la femme a une capacité d’être, des forces, un potentiel à développer, des choix à faire.</a:t>
            </a:r>
            <a:endParaRPr lang="fr-CA" sz="18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Lutte contre les préjugés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4221088"/>
            <a:ext cx="7992888" cy="792088"/>
          </a:xfrm>
        </p:spPr>
        <p:txBody>
          <a:bodyPr>
            <a:normAutofit/>
          </a:bodyPr>
          <a:lstStyle/>
          <a:p>
            <a:pPr indent="0"/>
            <a:r>
              <a:rPr lang="fr-CA" sz="1800" b="0" dirty="0"/>
              <a:t>Les centres de femmes déconstruisent les préjugés qu’ils soient fondés sur le </a:t>
            </a:r>
            <a:r>
              <a:rPr lang="fr-CA" sz="1800" b="0" dirty="0" smtClean="0"/>
              <a:t>sexe, </a:t>
            </a:r>
            <a:r>
              <a:rPr lang="fr-CA" sz="1800" b="0" dirty="0"/>
              <a:t>l’orientation sexuelle, le statut social, l’origine ethnique, l’âge, etc.</a:t>
            </a:r>
            <a:endParaRPr lang="fr-CA" sz="18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/>
          <a:stretch/>
        </p:blipFill>
        <p:spPr>
          <a:xfrm>
            <a:off x="1182504" y="1340768"/>
            <a:ext cx="6973274" cy="29113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20000" y="5760000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L’R propose à ses membres une formation en intervention féministe. Elle peut être donnée par la permanence ou une personne qui s’approprie </a:t>
            </a:r>
            <a:r>
              <a:rPr lang="fr-CA" sz="1400" dirty="0"/>
              <a:t>cet outil : </a:t>
            </a:r>
            <a:r>
              <a:rPr lang="fr-CA" sz="1400" dirty="0">
                <a:hlinkClick r:id="rId4"/>
              </a:rPr>
              <a:t>http://</a:t>
            </a:r>
            <a:r>
              <a:rPr lang="fr-CA" sz="1400" dirty="0" smtClean="0">
                <a:hlinkClick r:id="rId4"/>
              </a:rPr>
              <a:t>www.rcentres.qc.ca/public/lintervention-feministe-pratiques-et-defis.html</a:t>
            </a:r>
            <a:r>
              <a:rPr lang="fr-CA" sz="1400" dirty="0" smtClean="0"/>
              <a:t> 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10813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L’éducation populaire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07207"/>
            <a:ext cx="8136904" cy="3194621"/>
          </a:xfrm>
        </p:spPr>
        <p:txBody>
          <a:bodyPr>
            <a:noAutofit/>
          </a:bodyPr>
          <a:lstStyle/>
          <a:p>
            <a:pPr indent="0"/>
            <a:r>
              <a:rPr lang="fr-CA" sz="1800" b="0" dirty="0"/>
              <a:t>Dans les centres, on appelle ça du </a:t>
            </a:r>
            <a:r>
              <a:rPr lang="fr-CA" sz="1800" dirty="0"/>
              <a:t>« JE au NOUS !»</a:t>
            </a:r>
          </a:p>
          <a:p>
            <a:pPr marL="6286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1800" b="0" dirty="0" smtClean="0"/>
              <a:t>Partir </a:t>
            </a:r>
            <a:r>
              <a:rPr lang="fr-CA" sz="1800" b="0" dirty="0"/>
              <a:t>des expériences propres à chacune</a:t>
            </a:r>
          </a:p>
          <a:p>
            <a:pPr marL="6286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800" b="0" dirty="0"/>
              <a:t>Les nommer, les raconter par la parole</a:t>
            </a:r>
            <a:r>
              <a:rPr lang="fr-CA" sz="1800" b="0" dirty="0" smtClean="0"/>
              <a:t>,</a:t>
            </a:r>
          </a:p>
          <a:p>
            <a:pPr indent="0">
              <a:spcBef>
                <a:spcPts val="0"/>
              </a:spcBef>
            </a:pPr>
            <a:r>
              <a:rPr lang="fr-CA" sz="1800" b="0" dirty="0" smtClean="0"/>
              <a:t> </a:t>
            </a:r>
            <a:r>
              <a:rPr lang="fr-CA" sz="1800" b="0" dirty="0"/>
              <a:t>les arts, le collage, etc</a:t>
            </a:r>
            <a:r>
              <a:rPr lang="fr-CA" sz="1800" b="0" dirty="0" smtClean="0"/>
              <a:t>.</a:t>
            </a:r>
            <a:endParaRPr lang="fr-CA" sz="1800" b="0" dirty="0"/>
          </a:p>
          <a:p>
            <a:pPr marL="6286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800" b="0" dirty="0"/>
              <a:t>Les mettre en commun et réfléchir </a:t>
            </a:r>
            <a:r>
              <a:rPr lang="fr-CA" sz="1800" b="0" dirty="0"/>
              <a:t>aux</a:t>
            </a:r>
          </a:p>
          <a:p>
            <a:pPr indent="0">
              <a:spcBef>
                <a:spcPts val="0"/>
              </a:spcBef>
            </a:pPr>
            <a:r>
              <a:rPr lang="fr-CA" sz="1800" b="0" dirty="0"/>
              <a:t> </a:t>
            </a:r>
            <a:r>
              <a:rPr lang="fr-CA" sz="1800" b="0" dirty="0"/>
              <a:t>liens qui existent entre les problèmes de différentes femmes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b="0" dirty="0"/>
              <a:t>Identifier ensemble les causes de ces problèmes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b="0" dirty="0"/>
              <a:t>Chercher ensemble des solutions collectives pour les résoudre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b="0" dirty="0"/>
              <a:t>Agir pour transformer la </a:t>
            </a:r>
            <a:r>
              <a:rPr lang="fr-CA" sz="1800" b="0" dirty="0" smtClean="0"/>
              <a:t>société</a:t>
            </a:r>
            <a:endParaRPr lang="fr-CA" sz="18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95" y="404664"/>
            <a:ext cx="4321974" cy="30929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436510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C’est une démarche d’apprentissage et de réflexion critique, qui implique une prise de conscience individuelle et collective de nos conditions de vie.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20000" y="576000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en savoir plus sur l’éducation populaire, consultez : </a:t>
            </a:r>
            <a:r>
              <a:rPr lang="fr-CA" sz="1400" i="1" dirty="0" smtClean="0"/>
              <a:t>Mettre en œuvre les </a:t>
            </a:r>
            <a:r>
              <a:rPr lang="fr-CA" sz="1400" i="1" dirty="0"/>
              <a:t>intelligences citoyennes</a:t>
            </a:r>
            <a:r>
              <a:rPr lang="fr-CA" sz="1400" dirty="0"/>
              <a:t> : </a:t>
            </a:r>
            <a:r>
              <a:rPr lang="fr-CA" sz="1400" dirty="0">
                <a:hlinkClick r:id="rId4"/>
              </a:rPr>
              <a:t>http://</a:t>
            </a:r>
            <a:r>
              <a:rPr lang="fr-CA" sz="1400" dirty="0" smtClean="0">
                <a:hlinkClick r:id="rId4"/>
              </a:rPr>
              <a:t>www.rcentres.qc.ca/public/mettre-en-oeuvre-les-intelligences-citoyennes.html</a:t>
            </a:r>
            <a:r>
              <a:rPr lang="fr-CA" sz="1400" dirty="0" smtClean="0"/>
              <a:t> 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72698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	ÉPAF!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57331"/>
            <a:ext cx="4397112" cy="3579849"/>
          </a:xfrm>
        </p:spPr>
        <p:txBody>
          <a:bodyPr/>
          <a:lstStyle/>
          <a:p>
            <a:pPr algn="ctr"/>
            <a:r>
              <a:rPr lang="fr-CA" sz="1800" dirty="0" smtClean="0"/>
              <a:t>Orientation féministe</a:t>
            </a:r>
          </a:p>
          <a:p>
            <a:pPr algn="ctr"/>
            <a:r>
              <a:rPr lang="fr-CA" sz="1800" dirty="0" smtClean="0"/>
              <a:t>+</a:t>
            </a:r>
          </a:p>
          <a:p>
            <a:pPr algn="ctr"/>
            <a:r>
              <a:rPr lang="fr-CA" sz="1800" dirty="0" smtClean="0"/>
              <a:t>Éducation populaire</a:t>
            </a:r>
          </a:p>
          <a:p>
            <a:pPr algn="ctr"/>
            <a:r>
              <a:rPr lang="fr-CA" sz="1800" dirty="0" smtClean="0"/>
              <a:t>+</a:t>
            </a:r>
          </a:p>
          <a:p>
            <a:pPr algn="ctr"/>
            <a:r>
              <a:rPr lang="fr-CA" sz="1800" dirty="0" smtClean="0"/>
              <a:t>Approche globale</a:t>
            </a:r>
          </a:p>
          <a:p>
            <a:pPr algn="ctr"/>
            <a:r>
              <a:rPr lang="fr-CA" sz="1800" dirty="0" smtClean="0"/>
              <a:t>=</a:t>
            </a:r>
          </a:p>
          <a:p>
            <a:pPr algn="ctr"/>
            <a:r>
              <a:rPr lang="fr-CA" sz="1800" dirty="0" smtClean="0"/>
              <a:t>Éducation populaire autonome et féministe</a:t>
            </a:r>
          </a:p>
          <a:p>
            <a:pPr algn="ctr"/>
            <a:r>
              <a:rPr lang="fr-CA" sz="1800" dirty="0" smtClean="0"/>
              <a:t>=</a:t>
            </a:r>
          </a:p>
          <a:p>
            <a:pPr algn="ctr"/>
            <a:r>
              <a:rPr lang="fr-CA" sz="1800" dirty="0" smtClean="0"/>
              <a:t>ÉPAF!</a:t>
            </a:r>
          </a:p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3420000" y="576000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un </a:t>
            </a:r>
            <a:r>
              <a:rPr lang="fr-CA" sz="1400" dirty="0"/>
              <a:t>aide mémoire sur l’ÉPAF </a:t>
            </a:r>
            <a:r>
              <a:rPr lang="fr-CA" sz="1400" dirty="0" smtClean="0"/>
              <a:t>en 10 points: </a:t>
            </a:r>
            <a:r>
              <a:rPr lang="fr-CA" sz="1400" dirty="0">
                <a:hlinkClick r:id="rId2"/>
              </a:rPr>
              <a:t>http://</a:t>
            </a:r>
            <a:r>
              <a:rPr lang="fr-CA" sz="1400" dirty="0" smtClean="0">
                <a:hlinkClick r:id="rId2"/>
              </a:rPr>
              <a:t>www.rcentres.qc.ca/files/recette-pas-de-recette-vf.pdf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6352"/>
            <a:ext cx="3505762" cy="49411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0285" r="4387" b="4728"/>
          <a:stretch/>
        </p:blipFill>
        <p:spPr>
          <a:xfrm>
            <a:off x="236382" y="1772816"/>
            <a:ext cx="3998720" cy="25839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Les mandats des centres de femmes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9912" y="1052736"/>
            <a:ext cx="4968552" cy="4032448"/>
          </a:xfrm>
        </p:spPr>
        <p:txBody>
          <a:bodyPr>
            <a:noAutofit/>
          </a:bodyPr>
          <a:lstStyle/>
          <a:p>
            <a:pPr indent="0"/>
            <a:r>
              <a:rPr lang="fr-CA" sz="1800" b="0" dirty="0"/>
              <a:t>Dans tous les centres membres de </a:t>
            </a:r>
            <a:r>
              <a:rPr lang="fr-CA" sz="1800" b="0" dirty="0" smtClean="0"/>
              <a:t>L’R, </a:t>
            </a:r>
            <a:r>
              <a:rPr lang="fr-CA" sz="1800" b="0" dirty="0"/>
              <a:t>on retrouve trois volets :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u="sng" dirty="0"/>
              <a:t>Accueil/référence/services :</a:t>
            </a:r>
            <a:r>
              <a:rPr lang="fr-CA" sz="1800" b="0" dirty="0"/>
              <a:t> on accueille les femmes, on offre des services qui peuvent les soutenir ou on les réfères à d’autres groupes qui offrent ces services.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u="sng" dirty="0"/>
              <a:t>Activités éducatives : </a:t>
            </a:r>
            <a:r>
              <a:rPr lang="fr-CA" sz="1800" b="0" dirty="0"/>
              <a:t>on propose ou on organise avec les femmes des activités basées sur des principes d’ÉPAF.</a:t>
            </a:r>
          </a:p>
          <a:p>
            <a:pPr marL="628650" indent="-285750">
              <a:buFont typeface="Arial" panose="020B0604020202020204" pitchFamily="34" charset="0"/>
              <a:buChar char="•"/>
            </a:pPr>
            <a:r>
              <a:rPr lang="fr-CA" sz="1800" u="sng" dirty="0"/>
              <a:t>Actions collectives : </a:t>
            </a:r>
            <a:r>
              <a:rPr lang="fr-CA" sz="1800" b="0" dirty="0"/>
              <a:t>on organise avec les femmes des projets ou des actions qui vont contribuer à </a:t>
            </a:r>
            <a:r>
              <a:rPr lang="fr-CA" sz="1800" b="0" dirty="0" smtClean="0"/>
              <a:t>résoudre </a:t>
            </a:r>
            <a:r>
              <a:rPr lang="fr-CA" sz="1800" b="0" dirty="0"/>
              <a:t>les problèmes vécus par les femmes.</a:t>
            </a:r>
            <a:endParaRPr lang="fr-CA" sz="18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30" y="1268760"/>
            <a:ext cx="3772427" cy="28388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830992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Actions collectives </a:t>
            </a:r>
            <a:b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symboliques et directes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8760"/>
            <a:ext cx="5112568" cy="2952328"/>
          </a:xfrm>
        </p:spPr>
        <p:txBody>
          <a:bodyPr>
            <a:noAutofit/>
          </a:bodyPr>
          <a:lstStyle/>
          <a:p>
            <a:pPr indent="0"/>
            <a:r>
              <a:rPr lang="fr-CA" sz="1800" b="0" dirty="0"/>
              <a:t>On pense parfois que « Actions collectives » ça veut dire manifestation</a:t>
            </a:r>
            <a:r>
              <a:rPr lang="fr-CA" sz="1800" b="0" dirty="0"/>
              <a:t> </a:t>
            </a:r>
            <a:r>
              <a:rPr lang="fr-CA" sz="1800" b="0" dirty="0"/>
              <a:t>et pétitions. </a:t>
            </a:r>
            <a:endParaRPr lang="fr-CA" sz="1800" b="0" dirty="0" smtClean="0"/>
          </a:p>
          <a:p>
            <a:pPr indent="0"/>
            <a:r>
              <a:rPr lang="fr-CA" sz="1800" b="0" dirty="0" smtClean="0"/>
              <a:t>Pas </a:t>
            </a:r>
            <a:r>
              <a:rPr lang="fr-CA" sz="1800" b="0" dirty="0"/>
              <a:t>nécessairement! </a:t>
            </a:r>
            <a:r>
              <a:rPr lang="fr-CA" sz="1800" b="0" dirty="0"/>
              <a:t>Une action collective est un moyen qu’on a trouvé ensemble pour résoudre notre problème. </a:t>
            </a:r>
            <a:r>
              <a:rPr lang="fr-CA" sz="1800" b="0" dirty="0"/>
              <a:t>Les </a:t>
            </a:r>
            <a:r>
              <a:rPr lang="fr-CA" sz="1800" b="0" dirty="0"/>
              <a:t>centres font </a:t>
            </a:r>
            <a:r>
              <a:rPr lang="fr-CA" sz="1800" b="0" dirty="0" smtClean="0"/>
              <a:t>des actions  symboliques et des actions directes.</a:t>
            </a:r>
            <a:endParaRPr lang="fr-CA" sz="1800" b="0" dirty="0"/>
          </a:p>
          <a:p>
            <a:pPr indent="0"/>
            <a:r>
              <a:rPr lang="fr-CA" sz="1800" b="0" dirty="0"/>
              <a:t>On peut faire une </a:t>
            </a:r>
            <a:r>
              <a:rPr lang="fr-CA" sz="1800" u="sng" dirty="0"/>
              <a:t>action symbolique </a:t>
            </a:r>
            <a:r>
              <a:rPr lang="fr-CA" sz="1800" b="0" dirty="0"/>
              <a:t>pour revendiquer le changement auprès de gens qui ont le pouvoir de le faire.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20000" y="5760000"/>
            <a:ext cx="554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en savoir plus sur différents types d’actions et pour des conseils pour organiser une action, consultez  </a:t>
            </a:r>
            <a:r>
              <a:rPr lang="fr-CA" sz="1400" i="1" dirty="0" smtClean="0"/>
              <a:t>Recettes tannantes … à mijoter! </a:t>
            </a:r>
            <a:r>
              <a:rPr lang="fr-CA" sz="1400" dirty="0"/>
              <a:t>: </a:t>
            </a:r>
            <a:r>
              <a:rPr lang="fr-CA" sz="1400" dirty="0">
                <a:hlinkClick r:id="rId3"/>
              </a:rPr>
              <a:t>http://</a:t>
            </a:r>
            <a:r>
              <a:rPr lang="fr-CA" sz="1400" dirty="0" smtClean="0">
                <a:hlinkClick r:id="rId3"/>
              </a:rPr>
              <a:t>www.rcentres.qc.ca/public/recettes-tannantes-a-mijoter.html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4149080"/>
            <a:ext cx="8020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u="sng" dirty="0"/>
              <a:t>Exemple</a:t>
            </a:r>
            <a:r>
              <a:rPr lang="fr-CA" dirty="0"/>
              <a:t> : on ne se sent pas en sécurité la nuit dans la rue donc on va présenter aux </a:t>
            </a:r>
            <a:r>
              <a:rPr lang="fr-CA" dirty="0" err="1"/>
              <a:t>élu.e.s</a:t>
            </a:r>
            <a:r>
              <a:rPr lang="fr-CA" dirty="0"/>
              <a:t> des demandes de changements dans la municipalité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758984"/>
          </a:xfrm>
        </p:spPr>
        <p:txBody>
          <a:bodyPr/>
          <a:lstStyle/>
          <a:p>
            <a:pPr algn="ctr"/>
            <a:r>
              <a:rPr lang="fr-CA" b="1" dirty="0">
                <a:solidFill>
                  <a:schemeClr val="accent3">
                    <a:lumMod val="75000"/>
                  </a:schemeClr>
                </a:solidFill>
              </a:rPr>
              <a:t>Actions collectives </a:t>
            </a:r>
            <a:br>
              <a:rPr lang="fr-CA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CA" b="1" dirty="0">
                <a:solidFill>
                  <a:schemeClr val="accent3">
                    <a:lumMod val="75000"/>
                  </a:schemeClr>
                </a:solidFill>
              </a:rPr>
              <a:t>symboliques et directes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9238" r="10543" b="9717"/>
          <a:stretch/>
        </p:blipFill>
        <p:spPr>
          <a:xfrm>
            <a:off x="467544" y="1556792"/>
            <a:ext cx="4433104" cy="30859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900648" y="1340768"/>
            <a:ext cx="3919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/>
            <a:r>
              <a:rPr lang="fr-CA" dirty="0"/>
              <a:t>On peut aussi faire une </a:t>
            </a:r>
            <a:r>
              <a:rPr lang="fr-CA" b="1" u="sng" dirty="0"/>
              <a:t>action directe</a:t>
            </a:r>
            <a:r>
              <a:rPr lang="fr-CA" dirty="0"/>
              <a:t> qui va directement résoudre notre problème. </a:t>
            </a:r>
            <a:endParaRPr lang="fr-CA" dirty="0" smtClean="0"/>
          </a:p>
          <a:p>
            <a:pPr indent="0"/>
            <a:endParaRPr lang="fr-CA" dirty="0"/>
          </a:p>
          <a:p>
            <a:pPr indent="0"/>
            <a:r>
              <a:rPr lang="fr-CA" b="1" u="sng" dirty="0"/>
              <a:t>Exemple :</a:t>
            </a:r>
            <a:r>
              <a:rPr lang="fr-CA" dirty="0"/>
              <a:t> on ne se sent pas en sécurité </a:t>
            </a:r>
            <a:r>
              <a:rPr lang="fr-CA" dirty="0" smtClean="0"/>
              <a:t>dans la rue donc </a:t>
            </a:r>
            <a:r>
              <a:rPr lang="fr-CA" dirty="0"/>
              <a:t>on s’organise pour marcher toujours à plusieurs. </a:t>
            </a:r>
          </a:p>
          <a:p>
            <a:endParaRPr lang="fr-CA" dirty="0" smtClean="0"/>
          </a:p>
          <a:p>
            <a:r>
              <a:rPr lang="fr-CA" b="1" u="sng" dirty="0"/>
              <a:t>Exemple :</a:t>
            </a:r>
            <a:r>
              <a:rPr lang="fr-CA" dirty="0"/>
              <a:t> On est plusieurs à avoir de la misère à arriver dans nos budgets donc on fait de la cuisine en groupe pour que ça coûte moins cher.</a:t>
            </a:r>
          </a:p>
          <a:p>
            <a:endParaRPr lang="fr-CA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/>
          <a:stretch/>
        </p:blipFill>
        <p:spPr>
          <a:xfrm>
            <a:off x="4010796" y="1385508"/>
            <a:ext cx="4953692" cy="2562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La vie associative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4104456" cy="2808312"/>
          </a:xfrm>
        </p:spPr>
        <p:txBody>
          <a:bodyPr>
            <a:normAutofit/>
          </a:bodyPr>
          <a:lstStyle/>
          <a:p>
            <a:pPr marL="0"/>
            <a:r>
              <a:rPr lang="fr-CA" sz="1800" b="0" dirty="0"/>
              <a:t>Dans la BUP, on souligne l’importance de la </a:t>
            </a:r>
            <a:r>
              <a:rPr lang="fr-CA" sz="1800" u="sng" dirty="0"/>
              <a:t>participation démocratique</a:t>
            </a:r>
            <a:r>
              <a:rPr lang="fr-CA" sz="1800" b="0" dirty="0"/>
              <a:t> de toutes (travailleuses et participantes) à la gestion collective du centre et à la mise en œuvre de son projet féministe.</a:t>
            </a:r>
          </a:p>
          <a:p>
            <a:pPr marL="0"/>
            <a:r>
              <a:rPr lang="fr-CA" sz="1800" b="0" dirty="0"/>
              <a:t>Cette participation fait partie de ce qui permet aux femmes de retrouver leur estime d’elles-mêmes et de reprendre du pouvoir sur leur vie et sur la société</a:t>
            </a:r>
            <a:r>
              <a:rPr lang="fr-CA" sz="1800" b="0" dirty="0" smtClean="0"/>
              <a:t>.</a:t>
            </a:r>
          </a:p>
          <a:p>
            <a:endParaRPr lang="fr-CA" dirty="0"/>
          </a:p>
        </p:txBody>
      </p:sp>
      <p:sp>
        <p:nvSpPr>
          <p:cNvPr id="5" name="ZoneTexte 4"/>
          <p:cNvSpPr txBox="1"/>
          <p:nvPr/>
        </p:nvSpPr>
        <p:spPr>
          <a:xfrm>
            <a:off x="3420000" y="5760000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L’R propose à ses membres une formation en </a:t>
            </a:r>
            <a:r>
              <a:rPr lang="fr-CA" sz="1400" dirty="0" smtClean="0"/>
              <a:t>gestion </a:t>
            </a:r>
            <a:r>
              <a:rPr lang="fr-CA" sz="1400" dirty="0"/>
              <a:t>féministe. Elle peut être donnée par la permanence ou une personne qui s’approprie cet outil : </a:t>
            </a:r>
            <a:r>
              <a:rPr lang="fr-CA" sz="1400" dirty="0">
                <a:hlinkClick r:id="rId3"/>
              </a:rPr>
              <a:t>http://</a:t>
            </a:r>
            <a:r>
              <a:rPr lang="fr-CA" sz="1400" dirty="0" smtClean="0">
                <a:hlinkClick r:id="rId3"/>
              </a:rPr>
              <a:t>www.rcentres.qc.ca/files/trousse-de-formation-sur-la-gestion-f%C3%A9ministe.pdf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414908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De la même façon le regroupement développe des mécanismes pour favoriser la participation de toutes à sa vie démocratique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97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Qu’est-ce qu’un centre de femmes?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46047"/>
            <a:ext cx="7521575" cy="2820590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1600" y="1412776"/>
            <a:ext cx="7344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/>
              <a:t>Un </a:t>
            </a:r>
            <a:r>
              <a:rPr lang="fr-CA" sz="2800" dirty="0"/>
              <a:t>centre de femmes c’est un lieu accueillant où les femmes de tous </a:t>
            </a:r>
            <a:r>
              <a:rPr lang="fr-CA" sz="2800" dirty="0" smtClean="0"/>
              <a:t>âges, </a:t>
            </a:r>
            <a:r>
              <a:rPr lang="fr-CA" sz="2800" dirty="0"/>
              <a:t>vivant des situations diverses se rencontrent, s’informent, discutent, s’enthousiasment et </a:t>
            </a:r>
            <a:r>
              <a:rPr lang="fr-CA" sz="2800" dirty="0" smtClean="0"/>
              <a:t>agissent.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19147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Des solidarités à découvrir!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628800"/>
            <a:ext cx="3888432" cy="3048452"/>
          </a:xfrm>
        </p:spPr>
        <p:txBody>
          <a:bodyPr>
            <a:normAutofit/>
          </a:bodyPr>
          <a:lstStyle/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fr-CA" sz="2000" dirty="0"/>
              <a:t>Les centres de femmes </a:t>
            </a:r>
            <a:endParaRPr lang="fr-CA" sz="2000" dirty="0" smtClean="0"/>
          </a:p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fr-CA" sz="2000" dirty="0" smtClean="0"/>
              <a:t>changent </a:t>
            </a:r>
            <a:r>
              <a:rPr lang="fr-CA" sz="2000" dirty="0"/>
              <a:t>la vie des femmes </a:t>
            </a:r>
            <a:endParaRPr lang="fr-CA" sz="2000" dirty="0" smtClean="0"/>
          </a:p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fr-CA" sz="2000" dirty="0" smtClean="0"/>
              <a:t>tous </a:t>
            </a:r>
            <a:r>
              <a:rPr lang="fr-CA" sz="2000" dirty="0"/>
              <a:t>les jours </a:t>
            </a:r>
            <a:endParaRPr lang="fr-CA" sz="2000" dirty="0" smtClean="0"/>
          </a:p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fr-CA" sz="2000" dirty="0" smtClean="0"/>
              <a:t>pour </a:t>
            </a:r>
            <a:r>
              <a:rPr lang="fr-CA" sz="2000" dirty="0"/>
              <a:t>chacune de nous </a:t>
            </a:r>
            <a:endParaRPr lang="fr-CA" sz="2000" dirty="0" smtClean="0"/>
          </a:p>
          <a:p>
            <a:pPr marL="0" algn="ctr">
              <a:lnSpc>
                <a:spcPct val="150000"/>
              </a:lnSpc>
              <a:spcBef>
                <a:spcPts val="0"/>
              </a:spcBef>
            </a:pPr>
            <a:r>
              <a:rPr lang="fr-CA" sz="2000" dirty="0" smtClean="0"/>
              <a:t>et </a:t>
            </a:r>
            <a:r>
              <a:rPr lang="fr-CA" sz="2000" dirty="0"/>
              <a:t>pour nous toutes ensemble!</a:t>
            </a:r>
            <a:endParaRPr lang="fr-CA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20000" y="5760000"/>
            <a:ext cx="54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des témoignages de femmes sur comment leur centre de femmes change leur vie, regardez le vox-pop filmé </a:t>
            </a:r>
            <a:r>
              <a:rPr lang="fr-CA" sz="1400" dirty="0"/>
              <a:t>au congrès de L’R </a:t>
            </a:r>
            <a:r>
              <a:rPr lang="fr-CA" sz="1400" dirty="0" smtClean="0"/>
              <a:t>: </a:t>
            </a:r>
            <a:r>
              <a:rPr lang="fr-CA" sz="1400" dirty="0">
                <a:hlinkClick r:id="rId3"/>
              </a:rPr>
              <a:t>http://</a:t>
            </a:r>
            <a:r>
              <a:rPr lang="fr-CA" sz="1400" dirty="0" smtClean="0">
                <a:hlinkClick r:id="rId3"/>
              </a:rPr>
              <a:t>www.rcentres.qc.ca/public/vox-pop.html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394" y="1052736"/>
            <a:ext cx="2503769" cy="386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2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65760"/>
            <a:ext cx="7804348" cy="614968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des </a:t>
            </a:r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centres de </a:t>
            </a:r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femmes : partout </a:t>
            </a:r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au Québec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20000" y="576000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Retrouvez la liste et les coordonnées des centres de </a:t>
            </a:r>
            <a:r>
              <a:rPr lang="fr-CA" sz="1400" dirty="0"/>
              <a:t>femmes au : </a:t>
            </a:r>
            <a:r>
              <a:rPr lang="fr-CA" sz="1400" dirty="0">
                <a:hlinkClick r:id="rId3"/>
              </a:rPr>
              <a:t>http://</a:t>
            </a:r>
            <a:r>
              <a:rPr lang="fr-CA" sz="1400" dirty="0" smtClean="0">
                <a:hlinkClick r:id="rId3"/>
              </a:rPr>
              <a:t>www.rcentres.qc.ca/public/centres-de-femmes-du-quebec.html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45" y="1433364"/>
            <a:ext cx="5412334" cy="3579812"/>
          </a:xfrm>
        </p:spPr>
      </p:pic>
    </p:spTree>
    <p:extLst>
      <p:ext uri="{BB962C8B-B14F-4D97-AF65-F5344CB8AC3E}">
        <p14:creationId xmlns:p14="http://schemas.microsoft.com/office/powerpoint/2010/main" val="18911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848872" cy="548640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Ces centres partagent les mêmes </a:t>
            </a:r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valeurs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7106" y="1233476"/>
            <a:ext cx="5076894" cy="3579849"/>
          </a:xfrm>
        </p:spPr>
        <p:txBody>
          <a:bodyPr>
            <a:noAutofit/>
          </a:bodyPr>
          <a:lstStyle/>
          <a:p>
            <a:endParaRPr lang="fr-CA" sz="1800" u="sng" dirty="0" smtClean="0"/>
          </a:p>
          <a:p>
            <a:r>
              <a:rPr lang="fr-CA" sz="1800" u="sng" dirty="0" smtClean="0"/>
              <a:t>Liberté </a:t>
            </a:r>
            <a:r>
              <a:rPr lang="fr-CA" sz="1800" b="0" dirty="0" smtClean="0"/>
              <a:t>: droit pour chacune de s’exprimer et de faire des choix pour elle-même.</a:t>
            </a:r>
          </a:p>
          <a:p>
            <a:r>
              <a:rPr lang="fr-CA" sz="1800" u="sng" dirty="0" smtClean="0"/>
              <a:t>Égalité </a:t>
            </a:r>
            <a:r>
              <a:rPr lang="fr-CA" sz="1800" dirty="0" smtClean="0"/>
              <a:t>: </a:t>
            </a:r>
            <a:r>
              <a:rPr lang="fr-CA" sz="1800" b="0" dirty="0" smtClean="0"/>
              <a:t> rapports égalitaires entre les hommes et les femmes et entre les femmes entre elles.</a:t>
            </a:r>
          </a:p>
          <a:p>
            <a:r>
              <a:rPr lang="fr-CA" sz="1800" u="sng" dirty="0" smtClean="0"/>
              <a:t>Solidarité </a:t>
            </a:r>
            <a:r>
              <a:rPr lang="fr-CA" sz="1800" dirty="0" smtClean="0"/>
              <a:t>:</a:t>
            </a:r>
            <a:r>
              <a:rPr lang="fr-CA" sz="1800" b="0" dirty="0" smtClean="0"/>
              <a:t> dépendance mutuelle et entraide pour améliorer les conditions de vie.</a:t>
            </a:r>
          </a:p>
          <a:p>
            <a:r>
              <a:rPr lang="fr-CA" sz="1800" u="sng" dirty="0" smtClean="0"/>
              <a:t>Justice </a:t>
            </a:r>
            <a:r>
              <a:rPr lang="fr-CA" sz="1800" dirty="0" smtClean="0"/>
              <a:t>: </a:t>
            </a:r>
            <a:r>
              <a:rPr lang="fr-CA" sz="1800" b="0" dirty="0" smtClean="0"/>
              <a:t>pleine reconnaissance des droits au plan économique, politique et social.</a:t>
            </a:r>
          </a:p>
          <a:p>
            <a:r>
              <a:rPr lang="fr-CA" sz="1800" u="sng" dirty="0" smtClean="0"/>
              <a:t>Paix </a:t>
            </a:r>
            <a:r>
              <a:rPr lang="fr-CA" sz="1800" dirty="0" smtClean="0"/>
              <a:t>:</a:t>
            </a:r>
            <a:r>
              <a:rPr lang="fr-CA" sz="1800" b="0" dirty="0" smtClean="0"/>
              <a:t> un monde sans guerre et sans violence.</a:t>
            </a:r>
            <a:endParaRPr lang="fr-CA" sz="18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671570" cy="33843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20000" y="5760000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en savoir plus sur ces valeurs, consultez </a:t>
            </a:r>
            <a:r>
              <a:rPr lang="fr-CA" sz="1400" dirty="0" smtClean="0"/>
              <a:t>: </a:t>
            </a:r>
            <a:r>
              <a:rPr lang="fr-CA" sz="1400" i="1" dirty="0" smtClean="0"/>
              <a:t>La </a:t>
            </a:r>
            <a:r>
              <a:rPr lang="fr-CA" sz="1400" i="1" dirty="0" smtClean="0"/>
              <a:t>Charte mondiale des femmes pour l’humanité</a:t>
            </a:r>
            <a:r>
              <a:rPr lang="fr-CA" sz="1400" dirty="0" smtClean="0"/>
              <a:t> :</a:t>
            </a:r>
          </a:p>
          <a:p>
            <a:r>
              <a:rPr lang="fr-CA" sz="1400" dirty="0" smtClean="0">
                <a:hlinkClick r:id="rId4"/>
              </a:rPr>
              <a:t>http://www.csn.qc.ca/web/condition-feminine/marche-mondiale-des-femmes</a:t>
            </a:r>
            <a:r>
              <a:rPr lang="fr-CA" sz="1400" dirty="0" smtClean="0"/>
              <a:t> 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25097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7"/>
          <a:stretch/>
        </p:blipFill>
        <p:spPr>
          <a:xfrm>
            <a:off x="6300192" y="1124744"/>
            <a:ext cx="1481156" cy="3183819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20000" y="5760000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en savoir plus sur l’histoire de L’R des centres de femmes du Québec, consultez : </a:t>
            </a:r>
            <a:r>
              <a:rPr lang="fr-CA" sz="1400" i="1" dirty="0" smtClean="0"/>
              <a:t>25 </a:t>
            </a:r>
            <a:r>
              <a:rPr lang="fr-CA" sz="1400" i="1" dirty="0" smtClean="0"/>
              <a:t>années, sur son R d’aller : Toujours mobilisées</a:t>
            </a:r>
            <a:r>
              <a:rPr lang="fr-CA" sz="1400" dirty="0" smtClean="0"/>
              <a:t>!</a:t>
            </a:r>
            <a:endParaRPr lang="fr-CA" sz="1400" dirty="0" smtClean="0"/>
          </a:p>
          <a:p>
            <a:r>
              <a:rPr lang="fr-CA" sz="1400" dirty="0" smtClean="0">
                <a:hlinkClick r:id="rId4"/>
              </a:rPr>
              <a:t>http://www.rcentres.qc.ca/public/les-25-ans-de-lr.html</a:t>
            </a:r>
            <a:r>
              <a:rPr lang="fr-CA" sz="1400" dirty="0" smtClean="0"/>
              <a:t> </a:t>
            </a:r>
            <a:endParaRPr lang="fr-CA" sz="1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La création d’un regroupement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43608" y="1556792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En 1985, une cinquantaine de centres se regroupent pour fonder L’R des centres de femmes du Québec (L’R).</a:t>
            </a:r>
          </a:p>
          <a:p>
            <a:endParaRPr lang="fr-CA" sz="2400" dirty="0"/>
          </a:p>
          <a:p>
            <a:r>
              <a:rPr lang="fr-CA" sz="2400" dirty="0" smtClean="0"/>
              <a:t>Aujourd’hui, L’R rassemble près d’une centaine de centres à travers le Québec.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8208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79590"/>
            <a:ext cx="3591912" cy="264149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La mission de L’R des centres de femmes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5040560" cy="3168352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fr-CA" sz="1800" b="0" dirty="0" smtClean="0"/>
              <a:t>Promouvoir </a:t>
            </a:r>
            <a:r>
              <a:rPr lang="fr-CA" sz="1800" b="0" dirty="0"/>
              <a:t>et défendre les droits des femmes vers l’autonomie et l’égalité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A" sz="1800" b="0" dirty="0" smtClean="0"/>
              <a:t>Assurer </a:t>
            </a:r>
            <a:r>
              <a:rPr lang="fr-CA" sz="1800" b="0" dirty="0"/>
              <a:t>la cohésion et le renouvellement des pratiques des centres de femmes en lien avec la Base d’unité politique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A" sz="1800" b="0" dirty="0" smtClean="0"/>
              <a:t>Promouvoir </a:t>
            </a:r>
            <a:r>
              <a:rPr lang="fr-CA" sz="1800" b="0" dirty="0"/>
              <a:t>les centres de femmes comme lieu d’appartenance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r-CA" sz="1800" b="0" dirty="0" smtClean="0"/>
              <a:t>Faire </a:t>
            </a:r>
            <a:r>
              <a:rPr lang="fr-CA" sz="1800" b="0" dirty="0"/>
              <a:t>connaître les centres de femmes comme ressources pour l’affirmation individuelle et collective des femmes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3312368" cy="548640"/>
          </a:xfrm>
        </p:spPr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C’est qui L’R?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9513" y="1301279"/>
            <a:ext cx="3715944" cy="615553"/>
          </a:xfrm>
          <a:custGeom>
            <a:avLst/>
            <a:gdLst>
              <a:gd name="connsiteX0" fmla="*/ 0 w 3024336"/>
              <a:gd name="connsiteY0" fmla="*/ 0 h 3801041"/>
              <a:gd name="connsiteX1" fmla="*/ 3024336 w 3024336"/>
              <a:gd name="connsiteY1" fmla="*/ 0 h 3801041"/>
              <a:gd name="connsiteX2" fmla="*/ 3024336 w 3024336"/>
              <a:gd name="connsiteY2" fmla="*/ 3801041 h 3801041"/>
              <a:gd name="connsiteX3" fmla="*/ 0 w 3024336"/>
              <a:gd name="connsiteY3" fmla="*/ 3801041 h 3801041"/>
              <a:gd name="connsiteX4" fmla="*/ 0 w 3024336"/>
              <a:gd name="connsiteY4" fmla="*/ 0 h 3801041"/>
              <a:gd name="connsiteX0" fmla="*/ 0 w 4228103"/>
              <a:gd name="connsiteY0" fmla="*/ 69448 h 3870489"/>
              <a:gd name="connsiteX1" fmla="*/ 4228103 w 4228103"/>
              <a:gd name="connsiteY1" fmla="*/ 0 h 3870489"/>
              <a:gd name="connsiteX2" fmla="*/ 3024336 w 4228103"/>
              <a:gd name="connsiteY2" fmla="*/ 3870489 h 3870489"/>
              <a:gd name="connsiteX3" fmla="*/ 0 w 4228103"/>
              <a:gd name="connsiteY3" fmla="*/ 3870489 h 3870489"/>
              <a:gd name="connsiteX4" fmla="*/ 0 w 4228103"/>
              <a:gd name="connsiteY4" fmla="*/ 69448 h 3870489"/>
              <a:gd name="connsiteX0" fmla="*/ 0 w 4228103"/>
              <a:gd name="connsiteY0" fmla="*/ 69448 h 3870489"/>
              <a:gd name="connsiteX1" fmla="*/ 4228103 w 4228103"/>
              <a:gd name="connsiteY1" fmla="*/ 0 h 3870489"/>
              <a:gd name="connsiteX2" fmla="*/ 3024336 w 4228103"/>
              <a:gd name="connsiteY2" fmla="*/ 3870489 h 3870489"/>
              <a:gd name="connsiteX3" fmla="*/ 0 w 4228103"/>
              <a:gd name="connsiteY3" fmla="*/ 3870489 h 3870489"/>
              <a:gd name="connsiteX4" fmla="*/ 0 w 4228103"/>
              <a:gd name="connsiteY4" fmla="*/ 69448 h 3870489"/>
              <a:gd name="connsiteX0" fmla="*/ 0 w 4342944"/>
              <a:gd name="connsiteY0" fmla="*/ 69448 h 3870489"/>
              <a:gd name="connsiteX1" fmla="*/ 4228103 w 4342944"/>
              <a:gd name="connsiteY1" fmla="*/ 0 h 3870489"/>
              <a:gd name="connsiteX2" fmla="*/ 2941075 w 4342944"/>
              <a:gd name="connsiteY2" fmla="*/ 1380507 h 3870489"/>
              <a:gd name="connsiteX3" fmla="*/ 3024336 w 4342944"/>
              <a:gd name="connsiteY3" fmla="*/ 3870489 h 3870489"/>
              <a:gd name="connsiteX4" fmla="*/ 0 w 4342944"/>
              <a:gd name="connsiteY4" fmla="*/ 3870489 h 3870489"/>
              <a:gd name="connsiteX5" fmla="*/ 0 w 4342944"/>
              <a:gd name="connsiteY5" fmla="*/ 69448 h 3870489"/>
              <a:gd name="connsiteX0" fmla="*/ 0 w 4385116"/>
              <a:gd name="connsiteY0" fmla="*/ 69448 h 3870489"/>
              <a:gd name="connsiteX1" fmla="*/ 4228103 w 4385116"/>
              <a:gd name="connsiteY1" fmla="*/ 0 h 3870489"/>
              <a:gd name="connsiteX2" fmla="*/ 3392487 w 4385116"/>
              <a:gd name="connsiteY2" fmla="*/ 686026 h 3870489"/>
              <a:gd name="connsiteX3" fmla="*/ 2941075 w 4385116"/>
              <a:gd name="connsiteY3" fmla="*/ 1380507 h 3870489"/>
              <a:gd name="connsiteX4" fmla="*/ 3024336 w 4385116"/>
              <a:gd name="connsiteY4" fmla="*/ 3870489 h 3870489"/>
              <a:gd name="connsiteX5" fmla="*/ 0 w 4385116"/>
              <a:gd name="connsiteY5" fmla="*/ 3870489 h 3870489"/>
              <a:gd name="connsiteX6" fmla="*/ 0 w 4385116"/>
              <a:gd name="connsiteY6" fmla="*/ 69448 h 3870489"/>
              <a:gd name="connsiteX0" fmla="*/ 0 w 4385116"/>
              <a:gd name="connsiteY0" fmla="*/ 69448 h 3870489"/>
              <a:gd name="connsiteX1" fmla="*/ 4228103 w 4385116"/>
              <a:gd name="connsiteY1" fmla="*/ 0 h 3870489"/>
              <a:gd name="connsiteX2" fmla="*/ 3392487 w 4385116"/>
              <a:gd name="connsiteY2" fmla="*/ 686026 h 3870489"/>
              <a:gd name="connsiteX3" fmla="*/ 2941075 w 4385116"/>
              <a:gd name="connsiteY3" fmla="*/ 1380507 h 3870489"/>
              <a:gd name="connsiteX4" fmla="*/ 2929499 w 4385116"/>
              <a:gd name="connsiteY4" fmla="*/ 2665297 h 3870489"/>
              <a:gd name="connsiteX5" fmla="*/ 3024336 w 4385116"/>
              <a:gd name="connsiteY5" fmla="*/ 3870489 h 3870489"/>
              <a:gd name="connsiteX6" fmla="*/ 0 w 4385116"/>
              <a:gd name="connsiteY6" fmla="*/ 3870489 h 3870489"/>
              <a:gd name="connsiteX7" fmla="*/ 0 w 4385116"/>
              <a:gd name="connsiteY7" fmla="*/ 69448 h 3870489"/>
              <a:gd name="connsiteX0" fmla="*/ 0 w 4385116"/>
              <a:gd name="connsiteY0" fmla="*/ 69448 h 3870489"/>
              <a:gd name="connsiteX1" fmla="*/ 4228103 w 4385116"/>
              <a:gd name="connsiteY1" fmla="*/ 0 h 3870489"/>
              <a:gd name="connsiteX2" fmla="*/ 3392487 w 4385116"/>
              <a:gd name="connsiteY2" fmla="*/ 686026 h 3870489"/>
              <a:gd name="connsiteX3" fmla="*/ 2941075 w 4385116"/>
              <a:gd name="connsiteY3" fmla="*/ 1380507 h 3870489"/>
              <a:gd name="connsiteX4" fmla="*/ 3024336 w 4385116"/>
              <a:gd name="connsiteY4" fmla="*/ 3870489 h 3870489"/>
              <a:gd name="connsiteX5" fmla="*/ 0 w 4385116"/>
              <a:gd name="connsiteY5" fmla="*/ 3870489 h 3870489"/>
              <a:gd name="connsiteX6" fmla="*/ 0 w 4385116"/>
              <a:gd name="connsiteY6" fmla="*/ 69448 h 3870489"/>
              <a:gd name="connsiteX0" fmla="*/ 0 w 4383891"/>
              <a:gd name="connsiteY0" fmla="*/ 69448 h 3870489"/>
              <a:gd name="connsiteX1" fmla="*/ 4228103 w 4383891"/>
              <a:gd name="connsiteY1" fmla="*/ 0 h 3870489"/>
              <a:gd name="connsiteX2" fmla="*/ 3392487 w 4383891"/>
              <a:gd name="connsiteY2" fmla="*/ 686026 h 3870489"/>
              <a:gd name="connsiteX3" fmla="*/ 3024336 w 4383891"/>
              <a:gd name="connsiteY3" fmla="*/ 3870489 h 3870489"/>
              <a:gd name="connsiteX4" fmla="*/ 0 w 4383891"/>
              <a:gd name="connsiteY4" fmla="*/ 3870489 h 3870489"/>
              <a:gd name="connsiteX5" fmla="*/ 0 w 4383891"/>
              <a:gd name="connsiteY5" fmla="*/ 69448 h 3870489"/>
              <a:gd name="connsiteX0" fmla="*/ 0 w 4364578"/>
              <a:gd name="connsiteY0" fmla="*/ 69448 h 3870489"/>
              <a:gd name="connsiteX1" fmla="*/ 4228103 w 4364578"/>
              <a:gd name="connsiteY1" fmla="*/ 0 h 3870489"/>
              <a:gd name="connsiteX2" fmla="*/ 3024336 w 4364578"/>
              <a:gd name="connsiteY2" fmla="*/ 3870489 h 3870489"/>
              <a:gd name="connsiteX3" fmla="*/ 0 w 4364578"/>
              <a:gd name="connsiteY3" fmla="*/ 3870489 h 3870489"/>
              <a:gd name="connsiteX4" fmla="*/ 0 w 4364578"/>
              <a:gd name="connsiteY4" fmla="*/ 69448 h 3870489"/>
              <a:gd name="connsiteX0" fmla="*/ 3024336 w 4319543"/>
              <a:gd name="connsiteY0" fmla="*/ 3801041 h 3801041"/>
              <a:gd name="connsiteX1" fmla="*/ 0 w 4319543"/>
              <a:gd name="connsiteY1" fmla="*/ 3801041 h 3801041"/>
              <a:gd name="connsiteX2" fmla="*/ 0 w 4319543"/>
              <a:gd name="connsiteY2" fmla="*/ 0 h 3801041"/>
              <a:gd name="connsiteX3" fmla="*/ 4319543 w 4319543"/>
              <a:gd name="connsiteY3" fmla="*/ 59034 h 38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543" h="3801041">
                <a:moveTo>
                  <a:pt x="3024336" y="3801041"/>
                </a:moveTo>
                <a:lnTo>
                  <a:pt x="0" y="3801041"/>
                </a:lnTo>
                <a:lnTo>
                  <a:pt x="0" y="0"/>
                </a:lnTo>
                <a:lnTo>
                  <a:pt x="4319543" y="59034"/>
                </a:lnTo>
              </a:path>
            </a:pathLst>
          </a:custGeom>
          <a:noFill/>
        </p:spPr>
        <p:txBody>
          <a:bodyPr wrap="square" lIns="36000" rIns="36000" rtlCol="0">
            <a:spAutoFit/>
          </a:bodyPr>
          <a:lstStyle/>
          <a:p>
            <a:pPr marL="108000">
              <a:spcBef>
                <a:spcPts val="800"/>
              </a:spcBef>
            </a:pPr>
            <a:r>
              <a:rPr lang="fr-CA" sz="1700" dirty="0"/>
              <a:t>L’Assemblée générale est la réunion la plus importante de L’R</a:t>
            </a:r>
            <a:r>
              <a:rPr lang="fr-CA" sz="1700" dirty="0" smtClean="0"/>
              <a:t>.</a:t>
            </a:r>
            <a:endParaRPr lang="fr-CA" sz="17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881" y="816717"/>
            <a:ext cx="6042119" cy="4129062"/>
          </a:xfrm>
        </p:spPr>
      </p:pic>
      <p:sp>
        <p:nvSpPr>
          <p:cNvPr id="5" name="ZoneTexte 4"/>
          <p:cNvSpPr txBox="1"/>
          <p:nvPr/>
        </p:nvSpPr>
        <p:spPr>
          <a:xfrm>
            <a:off x="107504" y="2060848"/>
            <a:ext cx="309634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>
              <a:spcBef>
                <a:spcPts val="800"/>
              </a:spcBef>
            </a:pPr>
            <a:r>
              <a:rPr lang="fr-CA" dirty="0"/>
              <a:t>On y décide les grandes orientations du plan d’action du regroupement.</a:t>
            </a:r>
          </a:p>
          <a:p>
            <a:pPr marL="108000">
              <a:spcBef>
                <a:spcPts val="800"/>
              </a:spcBef>
            </a:pPr>
            <a:r>
              <a:rPr lang="fr-CA" dirty="0"/>
              <a:t>Chaque année, plus de 300 femmes s’y réunissent</a:t>
            </a:r>
            <a:r>
              <a:rPr lang="fr-CA" dirty="0" smtClean="0"/>
              <a:t>.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223048" y="39330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Près de 20 ateliers sont offerts aux travailleuses, participantes et administratrices de centre</a:t>
            </a:r>
            <a:r>
              <a:rPr lang="fr-CA" dirty="0" smtClean="0"/>
              <a:t>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75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Les Tables régionales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3968" y="1412776"/>
            <a:ext cx="4564787" cy="3384376"/>
          </a:xfrm>
        </p:spPr>
        <p:txBody>
          <a:bodyPr>
            <a:normAutofit fontScale="92500"/>
          </a:bodyPr>
          <a:lstStyle/>
          <a:p>
            <a:pPr marL="108000" indent="0"/>
            <a:r>
              <a:rPr lang="fr-CA" sz="1800" b="0" dirty="0" smtClean="0"/>
              <a:t>L’R des centres de femmes du Québec est composé de 15 tables régionales. </a:t>
            </a:r>
          </a:p>
          <a:p>
            <a:pPr marL="108000" indent="0"/>
            <a:r>
              <a:rPr lang="fr-CA" sz="1800" b="0" dirty="0" smtClean="0"/>
              <a:t>Chacune des tables réunit une ou plusieurs représentantes de </a:t>
            </a:r>
            <a:r>
              <a:rPr lang="fr-CA" sz="1800" b="0" dirty="0" smtClean="0"/>
              <a:t>centre.</a:t>
            </a:r>
            <a:endParaRPr lang="fr-CA" sz="1800" b="0" dirty="0" smtClean="0"/>
          </a:p>
          <a:p>
            <a:pPr marL="108000" indent="0"/>
            <a:r>
              <a:rPr lang="fr-CA" sz="1800" b="0" dirty="0" smtClean="0"/>
              <a:t>Certaines tables réunissent 3 ou 4 centres tandis que d’autres en réunissent 9 ou 10. La Table de Montréal-Laval réunit 16 centres.</a:t>
            </a:r>
          </a:p>
          <a:p>
            <a:pPr marL="108000" indent="0"/>
            <a:r>
              <a:rPr lang="fr-CA" sz="1800" b="0" dirty="0" smtClean="0"/>
              <a:t>Les tables régionales ont l’obligation de se réunir 4 fois par année.</a:t>
            </a:r>
          </a:p>
          <a:p>
            <a:pPr marL="108000" indent="0"/>
            <a:r>
              <a:rPr lang="fr-CA" sz="1800" b="0" dirty="0" smtClean="0"/>
              <a:t>Chaque table régionale mandate une représentante au comité de </a:t>
            </a:r>
            <a:r>
              <a:rPr lang="fr-CA" sz="1800" b="0" dirty="0" smtClean="0"/>
              <a:t>coordination.</a:t>
            </a:r>
            <a:endParaRPr lang="fr-CA" sz="18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3538728" cy="20726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20000" y="5760000"/>
            <a:ext cx="5544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en savoir plus sur le fonctionnement des tables régionales, consultez la </a:t>
            </a:r>
            <a:r>
              <a:rPr lang="fr-CA" sz="1400" i="1" dirty="0" smtClean="0"/>
              <a:t>Trousse </a:t>
            </a:r>
            <a:r>
              <a:rPr lang="fr-CA" sz="1400" i="1" dirty="0" smtClean="0"/>
              <a:t>de dépannage pour les représentantes </a:t>
            </a:r>
            <a:r>
              <a:rPr lang="fr-CA" sz="1400" i="1" dirty="0" smtClean="0"/>
              <a:t>régionales</a:t>
            </a:r>
            <a:r>
              <a:rPr lang="fr-CA" sz="1400" dirty="0" smtClean="0"/>
              <a:t>:</a:t>
            </a:r>
            <a:endParaRPr lang="fr-CA" sz="1400" dirty="0" smtClean="0"/>
          </a:p>
          <a:p>
            <a:r>
              <a:rPr lang="fr-CA" sz="1400" dirty="0">
                <a:hlinkClick r:id="rId3"/>
              </a:rPr>
              <a:t>http://</a:t>
            </a:r>
            <a:r>
              <a:rPr lang="fr-CA" sz="1400" dirty="0" smtClean="0">
                <a:hlinkClick r:id="rId3"/>
              </a:rPr>
              <a:t>www.rcentres.qc.ca/files/trousse-representantes-regionales.pdf</a:t>
            </a:r>
            <a:r>
              <a:rPr lang="fr-CA" sz="1400" dirty="0" smtClean="0"/>
              <a:t>   </a:t>
            </a:r>
            <a:endParaRPr lang="fr-CA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 smtClean="0">
                <a:solidFill>
                  <a:schemeClr val="accent3">
                    <a:lumMod val="75000"/>
                  </a:schemeClr>
                </a:solidFill>
              </a:rPr>
              <a:t>Le Comité de coordination</a:t>
            </a:r>
            <a:endParaRPr lang="fr-CA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9952" y="1124744"/>
            <a:ext cx="4680520" cy="3744416"/>
          </a:xfrm>
        </p:spPr>
        <p:txBody>
          <a:bodyPr>
            <a:noAutofit/>
          </a:bodyPr>
          <a:lstStyle/>
          <a:p>
            <a:pPr indent="0"/>
            <a:r>
              <a:rPr lang="fr-CA" sz="1800" b="0" dirty="0" smtClean="0"/>
              <a:t>Le « coco » ou « comité de coordination » est composé de 15 représentantes régionales nommées par les centres de leur région.</a:t>
            </a:r>
          </a:p>
          <a:p>
            <a:pPr indent="0"/>
            <a:r>
              <a:rPr lang="fr-CA" sz="1800" b="0" dirty="0" smtClean="0"/>
              <a:t>Elles ont le double rôle de représenter leur région et d’administrer le regroupement.</a:t>
            </a:r>
          </a:p>
          <a:p>
            <a:pPr indent="0"/>
            <a:r>
              <a:rPr lang="fr-CA" sz="1800" b="0" dirty="0" smtClean="0"/>
              <a:t>Le coco se réunit 4 fois par année. Il élit 3 de ses membres pour composer le CE.</a:t>
            </a:r>
          </a:p>
          <a:p>
            <a:pPr indent="0"/>
            <a:r>
              <a:rPr lang="fr-CA" sz="1800" b="0" dirty="0" smtClean="0"/>
              <a:t>Le CE ou « comité exécutif » se réunit 5 fois par année. Il embauche les travailleuses de la permanence et collabore avec elles pour gérer le regroupement.</a:t>
            </a:r>
            <a:endParaRPr lang="fr-CA" sz="1800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96" y="5661248"/>
            <a:ext cx="1193166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056479" cy="22322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20000" y="5760000"/>
            <a:ext cx="5400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Pour en savoir plus sur les rôles des instances de L’R, consultez le</a:t>
            </a:r>
            <a:r>
              <a:rPr lang="fr-CA" sz="1400" i="1" dirty="0" smtClean="0"/>
              <a:t> GPS : Guide de prévention et de soutien pour les centres </a:t>
            </a:r>
            <a:r>
              <a:rPr lang="fr-CA" sz="1400" i="1" dirty="0"/>
              <a:t>de femmes </a:t>
            </a:r>
            <a:r>
              <a:rPr lang="fr-CA" sz="1400" dirty="0"/>
              <a:t>: </a:t>
            </a:r>
            <a:r>
              <a:rPr lang="fr-CA" sz="1400" dirty="0">
                <a:hlinkClick r:id="rId4"/>
              </a:rPr>
              <a:t>http://</a:t>
            </a:r>
            <a:r>
              <a:rPr lang="fr-CA" sz="1400" dirty="0" smtClean="0">
                <a:hlinkClick r:id="rId4"/>
              </a:rPr>
              <a:t>www.rcentres.qc.ca/files/gps-2010.pdf</a:t>
            </a:r>
            <a:r>
              <a:rPr lang="fr-CA" sz="1400" dirty="0" smtClean="0"/>
              <a:t> </a:t>
            </a:r>
            <a:endParaRPr lang="fr-CA" sz="1400" dirty="0"/>
          </a:p>
        </p:txBody>
      </p:sp>
    </p:spTree>
    <p:extLst>
      <p:ext uri="{BB962C8B-B14F-4D97-AF65-F5344CB8AC3E}">
        <p14:creationId xmlns:p14="http://schemas.microsoft.com/office/powerpoint/2010/main" val="36076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639</TotalTime>
  <Words>1288</Words>
  <Application>Microsoft Office PowerPoint</Application>
  <PresentationFormat>Affichage à l'écran (4:3)</PresentationFormat>
  <Paragraphs>129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Angles</vt:lpstr>
      <vt:lpstr>Les centres de femmes : Des solidarités à découvrir…</vt:lpstr>
      <vt:lpstr>Qu’est-ce qu’un centre de femmes?</vt:lpstr>
      <vt:lpstr>des centres de femmes : partout au Québec</vt:lpstr>
      <vt:lpstr>Ces centres partagent les mêmes valeurs</vt:lpstr>
      <vt:lpstr>La création d’un regroupement</vt:lpstr>
      <vt:lpstr>La mission de L’R des centres de femmes</vt:lpstr>
      <vt:lpstr>C’est qui L’R?</vt:lpstr>
      <vt:lpstr>Les Tables régionales</vt:lpstr>
      <vt:lpstr>Le Comité de coordination</vt:lpstr>
      <vt:lpstr>La Base d’unité politique</vt:lpstr>
      <vt:lpstr>L’orientation féministe</vt:lpstr>
      <vt:lpstr>L’approche globale</vt:lpstr>
      <vt:lpstr>Lutte contre les préjugés</vt:lpstr>
      <vt:lpstr>L’éducation populaire</vt:lpstr>
      <vt:lpstr> ÉPAF!</vt:lpstr>
      <vt:lpstr>Les mandats des centres de femmes</vt:lpstr>
      <vt:lpstr>Actions collectives  symboliques et directes</vt:lpstr>
      <vt:lpstr>Actions collectives  symboliques et directes</vt:lpstr>
      <vt:lpstr>La vie associative</vt:lpstr>
      <vt:lpstr>Des solidarités à découvrir!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centres de femmes :  Des solidarités à Découvrir</dc:title>
  <dc:creator>Nesrine</dc:creator>
  <cp:lastModifiedBy>Nesrine</cp:lastModifiedBy>
  <cp:revision>65</cp:revision>
  <dcterms:created xsi:type="dcterms:W3CDTF">2015-06-22T18:57:13Z</dcterms:created>
  <dcterms:modified xsi:type="dcterms:W3CDTF">2015-06-25T19:26:42Z</dcterms:modified>
</cp:coreProperties>
</file>